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8720" autoAdjust="0"/>
  </p:normalViewPr>
  <p:slideViewPr>
    <p:cSldViewPr>
      <p:cViewPr varScale="1">
        <p:scale>
          <a:sx n="50" d="100"/>
          <a:sy n="50" d="100"/>
        </p:scale>
        <p:origin x="-108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A3BAA-BEBD-43BC-A7F8-DA4FCB5F5B90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2488-325C-42E5-9B07-CBD19A59E7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DB864-81F9-4D41-9B55-33F8E492A00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31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8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2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0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7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8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7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5ADB3-2238-403D-9537-C58414720545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C9F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2392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Neurological Disorders</a:t>
            </a:r>
            <a:br>
              <a:rPr lang="en-US" dirty="0" smtClean="0"/>
            </a:br>
            <a:r>
              <a:rPr lang="en-US" dirty="0" smtClean="0"/>
              <a:t>Lesson 5.3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14478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ill Sans"/>
                <a:cs typeface="Gill Sans"/>
              </a:rPr>
              <a:t>Should animals be used in </a:t>
            </a:r>
            <a:r>
              <a:rPr lang="en-US" sz="3600" b="1" smtClean="0">
                <a:latin typeface="Gill Sans"/>
                <a:cs typeface="Gill Sans"/>
              </a:rPr>
              <a:t>scientific research?</a:t>
            </a:r>
            <a:endParaRPr lang="en-US" sz="3600" b="1" dirty="0" smtClean="0">
              <a:latin typeface="Gill Sans"/>
              <a:cs typeface="Gill Sans"/>
            </a:endParaRPr>
          </a:p>
        </p:txBody>
      </p:sp>
      <p:pic>
        <p:nvPicPr>
          <p:cNvPr id="18" name="Picture 6" descr="http://hilltoplabs.com/public/longeva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358445"/>
            <a:ext cx="2819400" cy="190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9" t="2830" r="2805" b="2911"/>
          <a:stretch/>
        </p:blipFill>
        <p:spPr bwMode="auto">
          <a:xfrm>
            <a:off x="200926" y="2743200"/>
            <a:ext cx="5133074" cy="3549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s://encrypted-tbn3.google.com/images?q=tbn:ANd9GcQEz67wqSZZ5HNbevDfGkhefpW2YfT44U_3BpkLoQYKernpsBb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029" y="4419600"/>
            <a:ext cx="3145971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Divide into groups based on the “perspective” for animal research you read about last night.</a:t>
            </a:r>
          </a:p>
          <a:p>
            <a:pPr lvl="1"/>
            <a:r>
              <a:rPr lang="en-US" dirty="0"/>
              <a:t>Perspective 1: </a:t>
            </a:r>
            <a:r>
              <a:rPr lang="en-US" dirty="0" smtClean="0"/>
              <a:t>National Institutes of Health</a:t>
            </a:r>
            <a:endParaRPr lang="en-US" dirty="0"/>
          </a:p>
          <a:p>
            <a:pPr lvl="1"/>
            <a:r>
              <a:rPr lang="en-US" dirty="0"/>
              <a:t>Perspective 2: People for the Ethical Treatment of Animals (PETA)</a:t>
            </a:r>
          </a:p>
          <a:p>
            <a:pPr lvl="1"/>
            <a:r>
              <a:rPr lang="en-US" dirty="0"/>
              <a:t>Perspective 3</a:t>
            </a:r>
            <a:r>
              <a:rPr lang="en-US" dirty="0" smtClean="0"/>
              <a:t>: </a:t>
            </a:r>
            <a:r>
              <a:rPr lang="en-US" dirty="0"/>
              <a:t>Americans for Medical Progress</a:t>
            </a:r>
          </a:p>
          <a:p>
            <a:pPr lvl="1"/>
            <a:r>
              <a:rPr lang="en-US" dirty="0"/>
              <a:t>Perspective 4</a:t>
            </a:r>
            <a:r>
              <a:rPr lang="en-US" dirty="0" smtClean="0"/>
              <a:t>: </a:t>
            </a:r>
            <a:r>
              <a:rPr lang="en-US" dirty="0"/>
              <a:t>Understanding Animal Research </a:t>
            </a:r>
          </a:p>
          <a:p>
            <a:pPr lvl="1"/>
            <a:r>
              <a:rPr lang="en-US" dirty="0"/>
              <a:t>Perspective 5</a:t>
            </a:r>
            <a:r>
              <a:rPr lang="en-US" dirty="0" smtClean="0"/>
              <a:t>: </a:t>
            </a:r>
            <a:r>
              <a:rPr lang="en-US" dirty="0"/>
              <a:t>Humane Society of United States</a:t>
            </a:r>
          </a:p>
          <a:p>
            <a:endParaRPr lang="en-US" dirty="0" smtClean="0"/>
          </a:p>
          <a:p>
            <a:r>
              <a:rPr lang="en-US" dirty="0" smtClean="0"/>
              <a:t>Review the homework questions and summarize your perspective’s view on animal research. </a:t>
            </a:r>
          </a:p>
        </p:txBody>
      </p:sp>
    </p:spTree>
    <p:extLst>
      <p:ext uri="{BB962C8B-B14F-4D97-AF65-F5344CB8AC3E}">
        <p14:creationId xmlns:p14="http://schemas.microsoft.com/office/powerpoint/2010/main" val="107309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Council Meeting on Animal Use in Research</a:t>
            </a:r>
            <a:endParaRPr lang="en-US" dirty="0"/>
          </a:p>
        </p:txBody>
      </p:sp>
      <p:pic>
        <p:nvPicPr>
          <p:cNvPr id="1026" name="Picture 2" descr="https://encrypted-tbn3.google.com/images?q=tbn:ANd9GcQEz67wqSZZ5HNbevDfGkhefpW2YfT44U_3BpkLoQYKernpsBb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29" y="1676400"/>
            <a:ext cx="5791200" cy="350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400" y="1502174"/>
            <a:ext cx="1905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National Institutes of Health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419600"/>
            <a:ext cx="2286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People for the Ethical Treatment of Animals (PETA)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0" y="5477470"/>
            <a:ext cx="172218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Americans for Medical Progress</a:t>
            </a:r>
          </a:p>
        </p:txBody>
      </p:sp>
      <p:sp>
        <p:nvSpPr>
          <p:cNvPr id="8" name="Rectangle 7"/>
          <p:cNvSpPr/>
          <p:nvPr/>
        </p:nvSpPr>
        <p:spPr>
          <a:xfrm>
            <a:off x="6988927" y="4558099"/>
            <a:ext cx="17074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Humane Society of United States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05600" y="1502174"/>
            <a:ext cx="1828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Understanding Animal Research </a:t>
            </a:r>
          </a:p>
        </p:txBody>
      </p:sp>
    </p:spTree>
    <p:extLst>
      <p:ext uri="{BB962C8B-B14F-4D97-AF65-F5344CB8AC3E}">
        <p14:creationId xmlns:p14="http://schemas.microsoft.com/office/powerpoint/2010/main" val="21851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Council Meeting on Animal Use in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What </a:t>
            </a:r>
            <a:r>
              <a:rPr lang="en-US" sz="2800" dirty="0"/>
              <a:t>historical precedents justify contemporary use or non-use of animals in scientific research</a:t>
            </a:r>
            <a:r>
              <a:rPr lang="en-US" sz="2800" dirty="0" smtClean="0"/>
              <a:t>?</a:t>
            </a:r>
          </a:p>
          <a:p>
            <a:endParaRPr lang="en-US" sz="2800" dirty="0" smtClean="0"/>
          </a:p>
          <a:p>
            <a:r>
              <a:rPr lang="en-US" sz="2800" dirty="0" smtClean="0"/>
              <a:t>What </a:t>
            </a:r>
            <a:r>
              <a:rPr lang="en-US" sz="2800" dirty="0"/>
              <a:t>benefits and problems have developed because of the use or non-use of animals in scientific research</a:t>
            </a:r>
            <a:r>
              <a:rPr lang="en-US" sz="2800" dirty="0" smtClean="0"/>
              <a:t>?</a:t>
            </a:r>
          </a:p>
          <a:p>
            <a:endParaRPr lang="en-US" sz="2800" dirty="0" smtClean="0"/>
          </a:p>
          <a:p>
            <a:r>
              <a:rPr lang="en-US" sz="2800" dirty="0" smtClean="0"/>
              <a:t>Should </a:t>
            </a:r>
            <a:r>
              <a:rPr lang="en-US" sz="2800" dirty="0"/>
              <a:t>animals be used in scientific research? If so, what considerations should be given to their care and </a:t>
            </a:r>
            <a:r>
              <a:rPr lang="en-US" sz="2800" dirty="0" smtClean="0"/>
              <a:t>well-being</a:t>
            </a:r>
            <a:r>
              <a:rPr lang="en-US" sz="2800" dirty="0"/>
              <a:t>? If not, why not</a:t>
            </a:r>
            <a:r>
              <a:rPr lang="en-US" sz="2800" dirty="0" smtClean="0"/>
              <a:t>?</a:t>
            </a:r>
          </a:p>
          <a:p>
            <a:endParaRPr lang="en-US" sz="2800" dirty="0" smtClean="0"/>
          </a:p>
          <a:p>
            <a:pPr lvl="0"/>
            <a:r>
              <a:rPr lang="en-US" sz="2800" dirty="0" smtClean="0"/>
              <a:t>What </a:t>
            </a:r>
            <a:r>
              <a:rPr lang="en-US" sz="2800" dirty="0"/>
              <a:t>kind of relationships should exist between humans and animals? 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0770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Reflection on Animal Use in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Do you think animals should be </a:t>
            </a:r>
            <a:r>
              <a:rPr lang="en-US" sz="3000" dirty="0"/>
              <a:t>used in scientific research? If so, what considerations should be given to their care and well-being? If not, why not?</a:t>
            </a:r>
          </a:p>
          <a:p>
            <a:endParaRPr lang="en-US" sz="3000" dirty="0" smtClean="0"/>
          </a:p>
          <a:p>
            <a:r>
              <a:rPr lang="en-US" sz="3000" dirty="0" smtClean="0"/>
              <a:t>Do humans have moral responsibilities for animals or are animals destined to serve humanity?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9633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Studying Addiction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9" t="2830" r="2805" b="2911"/>
          <a:stretch/>
        </p:blipFill>
        <p:spPr bwMode="auto">
          <a:xfrm>
            <a:off x="1540042" y="1701799"/>
            <a:ext cx="6308558" cy="4362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057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22" t="26294" r="1126"/>
          <a:stretch/>
        </p:blipFill>
        <p:spPr bwMode="auto">
          <a:xfrm>
            <a:off x="1532131" y="2213429"/>
            <a:ext cx="6087286" cy="426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>
          <a:xfrm>
            <a:off x="4523680" y="4215336"/>
            <a:ext cx="705870" cy="705870"/>
          </a:xfrm>
          <a:prstGeom prst="ellips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55155" y="4301771"/>
            <a:ext cx="705870" cy="705870"/>
          </a:xfrm>
          <a:prstGeom prst="ellipse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9616" y="2868423"/>
            <a:ext cx="705870" cy="705870"/>
          </a:xfrm>
          <a:prstGeom prst="ellipse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552485" y="5194913"/>
            <a:ext cx="1109226" cy="63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VTA</a:t>
            </a:r>
            <a:endParaRPr lang="en-US" sz="25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541477" y="5180507"/>
            <a:ext cx="1109226" cy="63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 smtClean="0"/>
              <a:t>NAc</a:t>
            </a:r>
            <a:endParaRPr lang="en-US" sz="25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295400" y="3977645"/>
            <a:ext cx="1109226" cy="63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PFC</a:t>
            </a:r>
            <a:endParaRPr lang="en-US" sz="25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Brain’s Reward Circuit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508090" y="2057400"/>
            <a:ext cx="352935" cy="2597306"/>
          </a:xfrm>
          <a:prstGeom prst="straightConnector1">
            <a:avLst/>
          </a:prstGeom>
          <a:ln w="63500">
            <a:solidFill>
              <a:srgbClr val="FFFF00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61025" y="1600200"/>
            <a:ext cx="30731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Sensing Electrode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128414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Studying Addiction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We know that </a:t>
            </a:r>
            <a:r>
              <a:rPr lang="en-US" sz="3000" dirty="0" smtClean="0"/>
              <a:t>dopamine levels </a:t>
            </a:r>
            <a:r>
              <a:rPr lang="en-US" sz="3000" dirty="0" smtClean="0"/>
              <a:t>rise after </a:t>
            </a:r>
            <a:r>
              <a:rPr lang="en-US" sz="3000" dirty="0" smtClean="0"/>
              <a:t>taking a </a:t>
            </a:r>
            <a:r>
              <a:rPr lang="en-US" sz="3000" dirty="0" smtClean="0"/>
              <a:t>drug. </a:t>
            </a:r>
          </a:p>
          <a:p>
            <a:endParaRPr lang="en-US" sz="3000" dirty="0"/>
          </a:p>
          <a:p>
            <a:r>
              <a:rPr lang="en-US" sz="3000" dirty="0" smtClean="0"/>
              <a:t>But, </a:t>
            </a:r>
            <a:r>
              <a:rPr lang="en-US" sz="3000" dirty="0" smtClean="0"/>
              <a:t>does </a:t>
            </a:r>
            <a:r>
              <a:rPr lang="en-US" sz="3000" dirty="0" smtClean="0"/>
              <a:t>dopamine </a:t>
            </a:r>
            <a:r>
              <a:rPr lang="en-US" sz="3000" dirty="0" smtClean="0"/>
              <a:t>have anything to do with wanting a drug???</a:t>
            </a:r>
          </a:p>
          <a:p>
            <a:endParaRPr lang="en-US" sz="3000" dirty="0"/>
          </a:p>
          <a:p>
            <a:r>
              <a:rPr lang="en-US" sz="3000" dirty="0" smtClean="0"/>
              <a:t>And, how would you test if dopamine was involved???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3426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297</Words>
  <Application>Microsoft Office PowerPoint</Application>
  <PresentationFormat>On-screen Show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Neurological Disorders Lesson 5.3 </vt:lpstr>
      <vt:lpstr>Do Now:</vt:lpstr>
      <vt:lpstr>Council Meeting on Animal Use in Research</vt:lpstr>
      <vt:lpstr>Council Meeting on Animal Use in Research</vt:lpstr>
      <vt:lpstr>Reflection on Animal Use in Research</vt:lpstr>
      <vt:lpstr>Studying Addiction</vt:lpstr>
      <vt:lpstr>The Brain’s Reward Circuit</vt:lpstr>
      <vt:lpstr>Studying Addiction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Senses In the Brain</dc:title>
  <dc:creator>KatieJeff</dc:creator>
  <cp:lastModifiedBy>Katie</cp:lastModifiedBy>
  <cp:revision>60</cp:revision>
  <dcterms:created xsi:type="dcterms:W3CDTF">2012-02-13T18:03:30Z</dcterms:created>
  <dcterms:modified xsi:type="dcterms:W3CDTF">2012-05-04T15:53:29Z</dcterms:modified>
</cp:coreProperties>
</file>